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16"/>
  </p:notesMasterIdLst>
  <p:handoutMasterIdLst>
    <p:handoutMasterId r:id="rId17"/>
  </p:handoutMasterIdLst>
  <p:sldIdLst>
    <p:sldId id="256" r:id="rId2"/>
    <p:sldId id="329" r:id="rId3"/>
    <p:sldId id="293" r:id="rId4"/>
    <p:sldId id="331" r:id="rId5"/>
    <p:sldId id="332" r:id="rId6"/>
    <p:sldId id="334" r:id="rId7"/>
    <p:sldId id="336" r:id="rId8"/>
    <p:sldId id="337" r:id="rId9"/>
    <p:sldId id="339" r:id="rId10"/>
    <p:sldId id="341" r:id="rId11"/>
    <p:sldId id="342" r:id="rId12"/>
    <p:sldId id="344" r:id="rId13"/>
    <p:sldId id="345" r:id="rId14"/>
    <p:sldId id="346" r:id="rId1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77975" autoAdjust="0"/>
  </p:normalViewPr>
  <p:slideViewPr>
    <p:cSldViewPr>
      <p:cViewPr varScale="1">
        <p:scale>
          <a:sx n="62" d="100"/>
          <a:sy n="62" d="100"/>
        </p:scale>
        <p:origin x="-151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2153" tIns="46077" rIns="92153" bIns="46077" rtlCol="0"/>
          <a:lstStyle>
            <a:lvl1pPr algn="r">
              <a:defRPr sz="1200"/>
            </a:lvl1pPr>
          </a:lstStyle>
          <a:p>
            <a:fld id="{05CDC4A8-C28D-42DA-9117-3DEB7E07D7BC}" type="datetimeFigureOut">
              <a:rPr lang="en-US" smtClean="0"/>
              <a:pPr/>
              <a:t>12/14/2013</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1567637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6967"/>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851098" y="0"/>
            <a:ext cx="2944958" cy="496967"/>
          </a:xfrm>
          <a:prstGeom prst="rect">
            <a:avLst/>
          </a:prstGeom>
        </p:spPr>
        <p:txBody>
          <a:bodyPr vert="horz" lIns="92153" tIns="46077" rIns="92153" bIns="46077" rtlCol="0"/>
          <a:lstStyle>
            <a:lvl1pPr algn="r">
              <a:defRPr sz="1200"/>
            </a:lvl1pPr>
          </a:lstStyle>
          <a:p>
            <a:fld id="{C419D2DB-80DB-4E21-9648-C78DCE1D4FDB}" type="datetimeFigureOut">
              <a:rPr lang="en-US" smtClean="0"/>
              <a:pPr/>
              <a:t>12/14/2013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679606" y="4715629"/>
            <a:ext cx="5438464" cy="4467939"/>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671"/>
            <a:ext cx="2944958" cy="496966"/>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851098" y="9429671"/>
            <a:ext cx="2944958" cy="496966"/>
          </a:xfrm>
          <a:prstGeom prst="rect">
            <a:avLst/>
          </a:prstGeom>
        </p:spPr>
        <p:txBody>
          <a:bodyPr vert="horz" lIns="92153" tIns="46077" rIns="92153" bIns="46077" rtlCol="0" anchor="b"/>
          <a:lstStyle>
            <a:lvl1pPr algn="r">
              <a:defRPr sz="1200"/>
            </a:lvl1pPr>
          </a:lstStyle>
          <a:p>
            <a:fld id="{137C5EFD-B736-44E1-8B23-5BB78B9CEC17}" type="slidenum">
              <a:rPr lang="en-GB" smtClean="0"/>
              <a:pPr/>
              <a:t>‹#›</a:t>
            </a:fld>
            <a:endParaRPr lang="en-GB"/>
          </a:p>
        </p:txBody>
      </p:sp>
    </p:spTree>
    <p:extLst>
      <p:ext uri="{BB962C8B-B14F-4D97-AF65-F5344CB8AC3E}">
        <p14:creationId xmlns:p14="http://schemas.microsoft.com/office/powerpoint/2010/main" val="3919086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3.gif"/><Relationship Id="rId5" Type="http://schemas.openxmlformats.org/officeDocument/2006/relationships/slide" Target="../slides/slide13.xml"/><Relationship Id="rId4" Type="http://schemas.openxmlformats.org/officeDocument/2006/relationships/slide" Target="../slides/slide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Footer Placeholder 18"/>
          <p:cNvSpPr txBox="1">
            <a:spLocks/>
          </p:cNvSpPr>
          <p:nvPr userDrawn="1"/>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5" name="Picture 2" descr="http://www.cooperstc.com/index_htm_files/25897.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632074"/>
            <a:ext cx="760108" cy="856123"/>
          </a:xfrm>
          <a:prstGeom prst="rect">
            <a:avLst/>
          </a:prstGeom>
          <a:noFill/>
          <a:extLst>
            <a:ext uri="{909E8E84-426E-40DD-AFC4-6F175D3DCCD1}">
              <a14:hiddenFill xmlns:a14="http://schemas.microsoft.com/office/drawing/2010/main">
                <a:solidFill>
                  <a:srgbClr val="FFFFFF"/>
                </a:solidFill>
              </a14:hiddenFill>
            </a:ext>
          </a:extLst>
        </p:spPr>
      </p:pic>
      <p:sp>
        <p:nvSpPr>
          <p:cNvPr id="6" name="Round Same Side Corner Rectangle 5">
            <a:hlinkClick r:id="rId3" action="ppaction://hlinksldjump"/>
          </p:cNvPr>
          <p:cNvSpPr/>
          <p:nvPr userDrawn="1"/>
        </p:nvSpPr>
        <p:spPr>
          <a:xfrm>
            <a:off x="0" y="0"/>
            <a:ext cx="89959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8" name="Round Same Side Corner Rectangle 7">
            <a:hlinkClick r:id="rId4" action="ppaction://hlinksldjump"/>
          </p:cNvPr>
          <p:cNvSpPr/>
          <p:nvPr userDrawn="1"/>
        </p:nvSpPr>
        <p:spPr>
          <a:xfrm>
            <a:off x="899592"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LO1</a:t>
            </a:r>
            <a:endParaRPr lang="en-GB" sz="1400" b="1" dirty="0">
              <a:latin typeface="Calibri" pitchFamily="34" charset="0"/>
              <a:cs typeface="Calibri" pitchFamily="34" charset="0"/>
            </a:endParaRPr>
          </a:p>
        </p:txBody>
      </p:sp>
      <p:sp>
        <p:nvSpPr>
          <p:cNvPr id="9" name="Round Same Side Corner Rectangle 8">
            <a:hlinkClick r:id="rId5" action="ppaction://hlinksldjump"/>
          </p:cNvPr>
          <p:cNvSpPr/>
          <p:nvPr userDrawn="1"/>
        </p:nvSpPr>
        <p:spPr>
          <a:xfrm>
            <a:off x="1475656"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10" name="Round Same Side Corner Rectangle 9">
            <a:hlinkClick r:id="" action="ppaction://noaction"/>
          </p:cNvPr>
          <p:cNvSpPr/>
          <p:nvPr userDrawn="1"/>
        </p:nvSpPr>
        <p:spPr>
          <a:xfrm>
            <a:off x="2051720"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LO3</a:t>
            </a:r>
            <a:endParaRPr lang="en-GB" sz="1400" b="1" dirty="0">
              <a:latin typeface="Calibri" pitchFamily="34" charset="0"/>
              <a:cs typeface="Calibri" pitchFamily="34" charset="0"/>
            </a:endParaRPr>
          </a:p>
        </p:txBody>
      </p:sp>
      <p:pic>
        <p:nvPicPr>
          <p:cNvPr id="12" name="Picture 11" descr="right.gif">
            <a:hlinkClick r:id="" action="ppaction://noaction"/>
          </p:cNvPr>
          <p:cNvPicPr>
            <a:picLocks noChangeAspect="1"/>
          </p:cNvPicPr>
          <p:nvPr userDrawn="1"/>
        </p:nvPicPr>
        <p:blipFill>
          <a:blip r:embed="rId6"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dirty="0" smtClean="0"/>
              <a:t>Click to edit Master title style</a:t>
            </a:r>
            <a:endParaRPr kumimoji="0" lang="en-US" dirty="0"/>
          </a:p>
        </p:txBody>
      </p:sp>
      <p:pic>
        <p:nvPicPr>
          <p:cNvPr id="5" name="Picture 4" descr="right.gif">
            <a:hlinkClick r:id="" action="ppaction://noaction"/>
          </p:cNvPr>
          <p:cNvPicPr>
            <a:picLocks noChangeAspect="1"/>
          </p:cNvPicPr>
          <p:nvPr userDrawn="1"/>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userDrawn="1"/>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userDrawn="1"/>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dirty="0"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5" name="Picture 4" descr="right.gif">
            <a:hlinkClick r:id="" action="ppaction://noaction"/>
          </p:cNvPr>
          <p:cNvPicPr>
            <a:picLocks noChangeAspect="1"/>
          </p:cNvPicPr>
          <p:nvPr userDrawn="1"/>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8400"/>
            <a:ext cx="2133600" cy="457200"/>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248400"/>
            <a:ext cx="2133600" cy="457200"/>
          </a:xfrm>
          <a:prstGeom prst="rect">
            <a:avLst/>
          </a:prstGeom>
        </p:spPr>
        <p:txBody>
          <a:bodyPr/>
          <a:lstStyle>
            <a:lvl1pPr>
              <a:defRPr/>
            </a:lvl1pPr>
          </a:lstStyle>
          <a:p>
            <a:fld id="{81857D05-230C-4009-A011-A5E006C6E2B6}" type="slidenum">
              <a:rPr lang="en-US"/>
              <a:pPr/>
              <a:t>‹#›</a:t>
            </a:fld>
            <a:endParaRPr lang="en-US"/>
          </a:p>
        </p:txBody>
      </p:sp>
    </p:spTree>
    <p:extLst>
      <p:ext uri="{BB962C8B-B14F-4D97-AF65-F5344CB8AC3E}">
        <p14:creationId xmlns:p14="http://schemas.microsoft.com/office/powerpoint/2010/main" val="3344368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0"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uk/url?sa=i&amp;rct=j&amp;q=&amp;esrc=s&amp;frm=1&amp;source=images&amp;cd=&amp;cad=rja&amp;docid=6Iajy1OUlUuMkM&amp;tbnid=MSWPQIoPGkMvKM:&amp;ved=0CAUQjRw&amp;url=http%3A%2F%2Fpbdj.sys-con.com%2Fnode%2F107031&amp;ei=OmqsUpyFEcKx0AXtv4GICA&amp;bvm=bv.57967247,d.ZGU&amp;psig=AFQjCNEo-tKXIRfjEXLUok3fiiVUjVxHKA&amp;ust=138711727967802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www.google.co.uk/url?sa=i&amp;rct=j&amp;q=&amp;esrc=s&amp;frm=1&amp;source=images&amp;cd=&amp;cad=rja&amp;docid=6Iajy1OUlUuMkM&amp;tbnid=MSWPQIoPGkMvKM:&amp;ved=0CAUQjRw&amp;url=http%3A%2F%2Frogersaccessblog.blogspot.com%2F2009_03_01_archive.html&amp;ei=3WmsUsJay5DRBfuHgNAL&amp;bvm=bv.57967247,d.ZGU&amp;psig=AFQjCNEo-tKXIRfjEXLUok3fiiVUjVxHKA&amp;ust=1387117279678029"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ZNhvfjGoMvYJ-M&amp;tbnid=acpVyMmSNq_CPM:&amp;ved=0CAUQjRw&amp;url=http%3A%2F%2Fwww.sqa.org.uk%2Fe-learning%2FSDM04CD%2Fpage_11.htm&amp;ei=WmqsUqSuFeqj0QWrkYCwBw&amp;bvm=bv.57967247,d.ZGU&amp;psig=AFQjCNEo-tKXIRfjEXLUok3fiiVUjVxHKA&amp;ust=1387117279678029" TargetMode="External"/><Relationship Id="rId5" Type="http://schemas.openxmlformats.org/officeDocument/2006/relationships/image" Target="../media/image10.png"/><Relationship Id="rId4" Type="http://schemas.openxmlformats.org/officeDocument/2006/relationships/hyperlink" Target="http://www.google.co.uk/url?sa=i&amp;rct=j&amp;q=&amp;esrc=s&amp;frm=1&amp;source=images&amp;cd=&amp;cad=rja&amp;docid=6Iajy1OUlUuMkM&amp;tbnid=MSWPQIoPGkMvKM:&amp;ved=0CAUQjRw&amp;url=http%3A%2F%2Fmscerts.programming4.us%2Fsql_server%2Fprotecting%2520sql%2520server%2520data%2520%2520%2520schema%2520architecture%2520strategies%2520-%2520protection%2520via%2520normalization.aspx&amp;ei=FWqsUvi-A4200QX-24GgCA&amp;bvm=bv.57967247,d.ZGU&amp;psig=AFQjCNEo-tKXIRfjEXLUok3fiiVUjVxHKA&amp;ust=1387117279678029"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google.co.uk/url?sa=i&amp;rct=j&amp;q=&amp;esrc=s&amp;frm=1&amp;source=images&amp;cd=&amp;cad=rja&amp;docid=7lols_85B7gyaM&amp;tbnid=gbcjkQGfm4c5PM:&amp;ved=0CAUQjRw&amp;url=http://www.macdesign.net/academic/ts3130/u04d1-data_redundancy.html&amp;ei=yWKsUrbiHuaN0AWRnoGoAw&amp;bvm=bv.57967247,d.ZGU&amp;psig=AFQjCNFfHPCC2HbMY__exdBJhal8_9FVew&amp;ust=1387115405081897"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100144"/>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971600" y="5670368"/>
            <a:ext cx="8000936" cy="1143008"/>
          </a:xfrm>
        </p:spPr>
        <p:txBody>
          <a:bodyPr>
            <a:normAutofit fontScale="92500" lnSpcReduction="20000"/>
          </a:bodyPr>
          <a:lstStyle/>
          <a:p>
            <a:pPr algn="ctr"/>
            <a:r>
              <a:rPr lang="en-GB" sz="2400" dirty="0" smtClean="0"/>
              <a:t>Cambridge TEC - Level 3</a:t>
            </a:r>
          </a:p>
          <a:p>
            <a:pPr algn="ctr"/>
            <a:r>
              <a:rPr lang="en-GB" sz="2400" dirty="0" smtClean="0"/>
              <a:t>Certificate/Diploma</a:t>
            </a:r>
          </a:p>
          <a:p>
            <a:pPr algn="ctr"/>
            <a:r>
              <a:rPr lang="en-GB" sz="2400" dirty="0" smtClean="0"/>
              <a:t>IT</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1500166" y="1357298"/>
            <a:ext cx="5643602" cy="35272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ko-KR">
                <a:ea typeface="굴림" pitchFamily="50" charset="-127"/>
              </a:rPr>
              <a:t>Relationships</a:t>
            </a:r>
          </a:p>
        </p:txBody>
      </p:sp>
      <p:graphicFrame>
        <p:nvGraphicFramePr>
          <p:cNvPr id="43078" name="Group 70"/>
          <p:cNvGraphicFramePr>
            <a:graphicFrameLocks noGrp="1"/>
          </p:cNvGraphicFramePr>
          <p:nvPr>
            <p:ph sz="half" idx="1"/>
            <p:extLst>
              <p:ext uri="{D42A27DB-BD31-4B8C-83A1-F6EECF244321}">
                <p14:modId xmlns:p14="http://schemas.microsoft.com/office/powerpoint/2010/main" val="1185665916"/>
              </p:ext>
            </p:extLst>
          </p:nvPr>
        </p:nvGraphicFramePr>
        <p:xfrm>
          <a:off x="395536" y="1772816"/>
          <a:ext cx="3429000" cy="1736421"/>
        </p:xfrm>
        <a:graphic>
          <a:graphicData uri="http://schemas.openxmlformats.org/drawingml/2006/table">
            <a:tbl>
              <a:tblPr/>
              <a:tblGrid>
                <a:gridCol w="2019300"/>
                <a:gridCol w="1409700"/>
              </a:tblGrid>
              <a:tr h="33881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Author_ID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81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579">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293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51">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3074" name="Group 66"/>
          <p:cNvGraphicFramePr>
            <a:graphicFrameLocks noGrp="1"/>
          </p:cNvGraphicFramePr>
          <p:nvPr>
            <p:ph sz="half" idx="2"/>
            <p:extLst>
              <p:ext uri="{D42A27DB-BD31-4B8C-83A1-F6EECF244321}">
                <p14:modId xmlns:p14="http://schemas.microsoft.com/office/powerpoint/2010/main" val="2454155566"/>
              </p:ext>
            </p:extLst>
          </p:nvPr>
        </p:nvGraphicFramePr>
        <p:xfrm>
          <a:off x="4586536" y="1772816"/>
          <a:ext cx="3429000" cy="1584177"/>
        </p:xfrm>
        <a:graphic>
          <a:graphicData uri="http://schemas.openxmlformats.org/drawingml/2006/table">
            <a:tbl>
              <a:tblPr/>
              <a:tblGrid>
                <a:gridCol w="1676400"/>
                <a:gridCol w="1752600"/>
              </a:tblGrid>
              <a:tr h="351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Subject_ID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024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39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1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79" name="Text Box 71"/>
          <p:cNvSpPr txBox="1">
            <a:spLocks noChangeArrowheads="1"/>
          </p:cNvSpPr>
          <p:nvPr/>
        </p:nvSpPr>
        <p:spPr bwMode="auto">
          <a:xfrm>
            <a:off x="532061" y="1196752"/>
            <a:ext cx="2378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dirty="0" err="1">
                <a:latin typeface="굴림" pitchFamily="50" charset="-127"/>
              </a:rPr>
              <a:t>Book_Author</a:t>
            </a:r>
            <a:r>
              <a:rPr kumimoji="1" lang="en-US" altLang="ko-KR" sz="2000" b="1" dirty="0">
                <a:latin typeface="굴림" pitchFamily="50" charset="-127"/>
              </a:rPr>
              <a:t> Table</a:t>
            </a:r>
          </a:p>
        </p:txBody>
      </p:sp>
      <p:sp>
        <p:nvSpPr>
          <p:cNvPr id="43080" name="Text Box 72"/>
          <p:cNvSpPr txBox="1">
            <a:spLocks noChangeArrowheads="1"/>
          </p:cNvSpPr>
          <p:nvPr/>
        </p:nvSpPr>
        <p:spPr bwMode="auto">
          <a:xfrm>
            <a:off x="4646861" y="1196752"/>
            <a:ext cx="2495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dirty="0" err="1">
                <a:latin typeface="굴림" pitchFamily="50" charset="-127"/>
              </a:rPr>
              <a:t>Book_Subject</a:t>
            </a:r>
            <a:r>
              <a:rPr kumimoji="1" lang="en-US" altLang="ko-KR" sz="2000" dirty="0">
                <a:latin typeface="굴림" pitchFamily="50" charset="-127"/>
              </a:rPr>
              <a:t> </a:t>
            </a:r>
            <a:r>
              <a:rPr kumimoji="1" lang="en-US" altLang="ko-KR" sz="2000" b="1" dirty="0">
                <a:latin typeface="굴림" pitchFamily="50" charset="-127"/>
              </a:rPr>
              <a:t>Table</a:t>
            </a:r>
          </a:p>
        </p:txBody>
      </p:sp>
      <p:sp>
        <p:nvSpPr>
          <p:cNvPr id="7" name="Rectangle 3"/>
          <p:cNvSpPr txBox="1">
            <a:spLocks noChangeArrowheads="1"/>
          </p:cNvSpPr>
          <p:nvPr/>
        </p:nvSpPr>
        <p:spPr>
          <a:xfrm>
            <a:off x="290377" y="3982616"/>
            <a:ext cx="8712968" cy="1894656"/>
          </a:xfrm>
          <a:prstGeom prst="rect">
            <a:avLst/>
          </a:prstGeom>
        </p:spPr>
        <p:txBody>
          <a:bodyPr vert="horz">
            <a:norm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8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4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0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nSpc>
                <a:spcPct val="90000"/>
              </a:lnSpc>
            </a:pPr>
            <a:r>
              <a:rPr lang="en-US" altLang="ko-KR" dirty="0" smtClean="0">
                <a:ea typeface="굴림" pitchFamily="50" charset="-127"/>
              </a:rPr>
              <a:t>Now we have some split in information, the ISBN can now be linked to both tables without the possibility of double links being created. There can only be one ISBN for any book for only one result can come up in a query.</a:t>
            </a:r>
            <a:endParaRPr lang="en-US" altLang="ko-KR" dirty="0">
              <a:ea typeface="굴림" pitchFamily="50" charset="-127"/>
            </a:endParaRPr>
          </a:p>
        </p:txBody>
      </p:sp>
    </p:spTree>
    <p:extLst>
      <p:ext uri="{BB962C8B-B14F-4D97-AF65-F5344CB8AC3E}">
        <p14:creationId xmlns:p14="http://schemas.microsoft.com/office/powerpoint/2010/main" val="1224329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r>
              <a:rPr lang="en-US" altLang="ko-KR">
                <a:ea typeface="굴림" pitchFamily="50" charset="-127"/>
              </a:rPr>
              <a:t>Second Normal Form</a:t>
            </a:r>
          </a:p>
        </p:txBody>
      </p:sp>
      <p:sp>
        <p:nvSpPr>
          <p:cNvPr id="46083" name="Rectangle 3"/>
          <p:cNvSpPr>
            <a:spLocks noGrp="1" noChangeArrowheads="1"/>
          </p:cNvSpPr>
          <p:nvPr>
            <p:ph type="body" idx="1"/>
          </p:nvPr>
        </p:nvSpPr>
        <p:spPr>
          <a:xfrm>
            <a:off x="251520" y="1268760"/>
            <a:ext cx="8712968" cy="1080120"/>
          </a:xfrm>
        </p:spPr>
        <p:txBody>
          <a:bodyPr>
            <a:normAutofit fontScale="92500"/>
          </a:bodyPr>
          <a:lstStyle/>
          <a:p>
            <a:pPr>
              <a:lnSpc>
                <a:spcPct val="90000"/>
              </a:lnSpc>
            </a:pPr>
            <a:r>
              <a:rPr lang="en-US" altLang="ko-KR" sz="1600" dirty="0">
                <a:ea typeface="굴림" pitchFamily="50" charset="-127"/>
              </a:rPr>
              <a:t>As the First Normal Form deals with redundancy of data across a horizontal row, Second Normal Form (or 2NF) deals with redundancy of data in vertical columns. </a:t>
            </a:r>
          </a:p>
          <a:p>
            <a:pPr>
              <a:lnSpc>
                <a:spcPct val="90000"/>
              </a:lnSpc>
            </a:pPr>
            <a:r>
              <a:rPr lang="en-US" altLang="ko-KR" sz="1600" dirty="0" smtClean="0">
                <a:ea typeface="굴림" pitchFamily="50" charset="-127"/>
              </a:rPr>
              <a:t>The </a:t>
            </a:r>
            <a:r>
              <a:rPr lang="en-US" altLang="ko-KR" sz="1600" dirty="0">
                <a:ea typeface="굴림" pitchFamily="50" charset="-127"/>
              </a:rPr>
              <a:t>normal forms are progressive, so to achieve </a:t>
            </a:r>
            <a:r>
              <a:rPr lang="en-US" altLang="ko-KR" sz="1600" dirty="0" smtClean="0">
                <a:ea typeface="굴림" pitchFamily="50" charset="-127"/>
              </a:rPr>
              <a:t>2NF, </a:t>
            </a:r>
            <a:r>
              <a:rPr lang="en-US" altLang="ko-KR" sz="1600" dirty="0">
                <a:ea typeface="굴림" pitchFamily="50" charset="-127"/>
              </a:rPr>
              <a:t>the tables must already be in First Normal Form. </a:t>
            </a:r>
          </a:p>
          <a:p>
            <a:pPr>
              <a:lnSpc>
                <a:spcPct val="90000"/>
              </a:lnSpc>
            </a:pPr>
            <a:r>
              <a:rPr lang="en-US" altLang="ko-KR" sz="1600" dirty="0">
                <a:ea typeface="굴림" pitchFamily="50" charset="-127"/>
              </a:rPr>
              <a:t>The Book Table will be used for the 2NF example</a:t>
            </a:r>
          </a:p>
        </p:txBody>
      </p:sp>
      <p:graphicFrame>
        <p:nvGraphicFramePr>
          <p:cNvPr id="4" name="Group 47"/>
          <p:cNvGraphicFramePr>
            <a:graphicFrameLocks/>
          </p:cNvGraphicFramePr>
          <p:nvPr>
            <p:extLst>
              <p:ext uri="{D42A27DB-BD31-4B8C-83A1-F6EECF244321}">
                <p14:modId xmlns:p14="http://schemas.microsoft.com/office/powerpoint/2010/main" val="4139815939"/>
              </p:ext>
            </p:extLst>
          </p:nvPr>
        </p:nvGraphicFramePr>
        <p:xfrm>
          <a:off x="323528" y="3155304"/>
          <a:ext cx="3352800" cy="993776"/>
        </p:xfrm>
        <a:graphic>
          <a:graphicData uri="http://schemas.openxmlformats.org/drawingml/2006/table">
            <a:tbl>
              <a:tblPr/>
              <a:tblGrid>
                <a:gridCol w="1524000"/>
                <a:gridCol w="1828800"/>
              </a:tblGrid>
              <a:tr h="4587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err="1" smtClean="0">
                          <a:ln>
                            <a:noFill/>
                          </a:ln>
                          <a:solidFill>
                            <a:schemeClr val="tx1"/>
                          </a:solidFill>
                          <a:effectLst>
                            <a:outerShdw blurRad="38100" dist="38100" dir="2700000" algn="tl">
                              <a:srgbClr val="010199"/>
                            </a:outerShdw>
                          </a:effectLst>
                          <a:latin typeface="Arial" charset="0"/>
                          <a:ea typeface="굴림" pitchFamily="50" charset="-127"/>
                        </a:rPr>
                        <a:t>Publisher_ID</a:t>
                      </a:r>
                      <a:endPar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Publisher 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4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 name="Group 64"/>
          <p:cNvGraphicFramePr>
            <a:graphicFrameLocks/>
          </p:cNvGraphicFramePr>
          <p:nvPr>
            <p:extLst>
              <p:ext uri="{D42A27DB-BD31-4B8C-83A1-F6EECF244321}">
                <p14:modId xmlns:p14="http://schemas.microsoft.com/office/powerpoint/2010/main" val="173874934"/>
              </p:ext>
            </p:extLst>
          </p:nvPr>
        </p:nvGraphicFramePr>
        <p:xfrm>
          <a:off x="1475656" y="4826496"/>
          <a:ext cx="7330008" cy="1123543"/>
        </p:xfrm>
        <a:graphic>
          <a:graphicData uri="http://schemas.openxmlformats.org/drawingml/2006/table">
            <a:tbl>
              <a:tblPr/>
              <a:tblGrid>
                <a:gridCol w="1483652"/>
                <a:gridCol w="2807085"/>
                <a:gridCol w="1251465"/>
                <a:gridCol w="1787806"/>
              </a:tblGrid>
              <a:tr h="2988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Title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Pages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Publisher_ID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8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Lambeg Echoes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98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Bless Us and Save 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59"/>
          <p:cNvSpPr txBox="1">
            <a:spLocks noChangeArrowheads="1"/>
          </p:cNvSpPr>
          <p:nvPr/>
        </p:nvSpPr>
        <p:spPr bwMode="auto">
          <a:xfrm>
            <a:off x="399728" y="2545704"/>
            <a:ext cx="1968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a:latin typeface="굴림" pitchFamily="50" charset="-127"/>
              </a:rPr>
              <a:t>Publisher Table</a:t>
            </a:r>
          </a:p>
        </p:txBody>
      </p:sp>
      <p:sp>
        <p:nvSpPr>
          <p:cNvPr id="7" name="Text Box 60"/>
          <p:cNvSpPr txBox="1">
            <a:spLocks noChangeArrowheads="1"/>
          </p:cNvSpPr>
          <p:nvPr/>
        </p:nvSpPr>
        <p:spPr bwMode="auto">
          <a:xfrm>
            <a:off x="1704256" y="4293096"/>
            <a:ext cx="1495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dirty="0">
                <a:latin typeface="굴림" pitchFamily="50" charset="-127"/>
              </a:rPr>
              <a:t>Book Table</a:t>
            </a:r>
          </a:p>
        </p:txBody>
      </p:sp>
    </p:spTree>
    <p:extLst>
      <p:ext uri="{BB962C8B-B14F-4D97-AF65-F5344CB8AC3E}">
        <p14:creationId xmlns:p14="http://schemas.microsoft.com/office/powerpoint/2010/main" val="2611449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7813"/>
            <a:ext cx="8229600" cy="639762"/>
          </a:xfrm>
        </p:spPr>
        <p:txBody>
          <a:bodyPr>
            <a:normAutofit fontScale="90000"/>
          </a:bodyPr>
          <a:lstStyle/>
          <a:p>
            <a:r>
              <a:rPr lang="en-US" altLang="ko-KR" sz="4000">
                <a:ea typeface="굴림" pitchFamily="50" charset="-127"/>
              </a:rPr>
              <a:t>2NF</a:t>
            </a:r>
          </a:p>
        </p:txBody>
      </p:sp>
      <p:sp>
        <p:nvSpPr>
          <p:cNvPr id="50179" name="Rectangle 3"/>
          <p:cNvSpPr>
            <a:spLocks noGrp="1" noChangeArrowheads="1"/>
          </p:cNvSpPr>
          <p:nvPr>
            <p:ph type="body" idx="1"/>
          </p:nvPr>
        </p:nvSpPr>
        <p:spPr>
          <a:xfrm>
            <a:off x="457200" y="1295400"/>
            <a:ext cx="8229600" cy="4830763"/>
          </a:xfrm>
        </p:spPr>
        <p:txBody>
          <a:bodyPr/>
          <a:lstStyle/>
          <a:p>
            <a:pPr>
              <a:lnSpc>
                <a:spcPct val="90000"/>
              </a:lnSpc>
            </a:pPr>
            <a:r>
              <a:rPr lang="en-US" altLang="ko-KR" sz="2800" dirty="0">
                <a:ea typeface="굴림" pitchFamily="50" charset="-127"/>
              </a:rPr>
              <a:t>Here we have a one-to-many relationship between the book table and the publisher. A book has only one publisher, and a publisher will publish many books. When we have a one-to-many relationship, we place a foreign key in the Book Table, pointing to the primary key of the Publisher Table.</a:t>
            </a:r>
          </a:p>
          <a:p>
            <a:pPr>
              <a:lnSpc>
                <a:spcPct val="90000"/>
              </a:lnSpc>
            </a:pPr>
            <a:r>
              <a:rPr lang="en-US" altLang="ko-KR" sz="2800" dirty="0">
                <a:ea typeface="굴림" pitchFamily="50" charset="-127"/>
              </a:rPr>
              <a:t>The other requirement for Second Normal Form is that you cannot have any data in a table with a composite key that does not relate to all portions of the composite key. </a:t>
            </a:r>
          </a:p>
          <a:p>
            <a:pPr>
              <a:lnSpc>
                <a:spcPct val="90000"/>
              </a:lnSpc>
            </a:pPr>
            <a:endParaRPr lang="en-US" altLang="ko-KR" sz="2800" dirty="0">
              <a:ea typeface="굴림" pitchFamily="50" charset="-127"/>
            </a:endParaRPr>
          </a:p>
        </p:txBody>
      </p:sp>
    </p:spTree>
    <p:extLst>
      <p:ext uri="{BB962C8B-B14F-4D97-AF65-F5344CB8AC3E}">
        <p14:creationId xmlns:p14="http://schemas.microsoft.com/office/powerpoint/2010/main" val="1934092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en-US" altLang="ko-KR">
                <a:ea typeface="굴림" pitchFamily="50" charset="-127"/>
              </a:rPr>
              <a:t>Third Normal Form</a:t>
            </a:r>
          </a:p>
        </p:txBody>
      </p:sp>
      <p:sp>
        <p:nvSpPr>
          <p:cNvPr id="51203" name="Rectangle 3"/>
          <p:cNvSpPr>
            <a:spLocks noGrp="1" noChangeArrowheads="1"/>
          </p:cNvSpPr>
          <p:nvPr>
            <p:ph type="body" idx="1"/>
          </p:nvPr>
        </p:nvSpPr>
        <p:spPr/>
        <p:txBody>
          <a:bodyPr/>
          <a:lstStyle/>
          <a:p>
            <a:pPr>
              <a:lnSpc>
                <a:spcPct val="90000"/>
              </a:lnSpc>
            </a:pPr>
            <a:r>
              <a:rPr lang="en-US" altLang="ko-KR" dirty="0">
                <a:ea typeface="굴림" pitchFamily="50" charset="-127"/>
              </a:rPr>
              <a:t>Third normal form (3NF) requires that there are no functional dependencies of non-key attributes on something other than a candidate key. </a:t>
            </a:r>
          </a:p>
          <a:p>
            <a:pPr>
              <a:lnSpc>
                <a:spcPct val="90000"/>
              </a:lnSpc>
            </a:pPr>
            <a:r>
              <a:rPr lang="en-US" altLang="ko-KR" dirty="0">
                <a:ea typeface="굴림" pitchFamily="50" charset="-127"/>
              </a:rPr>
              <a:t>A table is in 3NF if all of the non-primary key attributes are mutually </a:t>
            </a:r>
            <a:r>
              <a:rPr lang="en-US" altLang="ko-KR" dirty="0" smtClean="0">
                <a:ea typeface="굴림" pitchFamily="50" charset="-127"/>
              </a:rPr>
              <a:t>independent of each other. There </a:t>
            </a:r>
            <a:r>
              <a:rPr lang="en-US" altLang="ko-KR" dirty="0">
                <a:ea typeface="굴림" pitchFamily="50" charset="-127"/>
              </a:rPr>
              <a:t>should not be transitive dependencies </a:t>
            </a:r>
          </a:p>
        </p:txBody>
      </p:sp>
      <p:pic>
        <p:nvPicPr>
          <p:cNvPr id="1028" name="Picture 4" descr="http://gemsres.com/story/jul05/107031/fig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717032"/>
            <a:ext cx="831137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234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sp>
        <p:nvSpPr>
          <p:cNvPr id="3" name="Title 2"/>
          <p:cNvSpPr>
            <a:spLocks noGrp="1"/>
          </p:cNvSpPr>
          <p:nvPr>
            <p:ph type="title"/>
          </p:nvPr>
        </p:nvSpPr>
        <p:spPr/>
        <p:txBody>
          <a:bodyPr>
            <a:normAutofit fontScale="90000"/>
          </a:bodyPr>
          <a:lstStyle/>
          <a:p>
            <a:r>
              <a:rPr lang="en-GB" dirty="0" smtClean="0"/>
              <a:t>3NF Examples</a:t>
            </a:r>
            <a:endParaRPr lang="en-GB" dirty="0"/>
          </a:p>
        </p:txBody>
      </p:sp>
      <p:pic>
        <p:nvPicPr>
          <p:cNvPr id="2050" name="Picture 2" descr="http://3.bp.blogspot.com/_JYohVQdgpwU/ScoGukfsOjI/AAAAAAAAAP8/2MVjIsrqcR4/s400/3NF_decompos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96752"/>
            <a:ext cx="3810000" cy="33242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mscerts.programming4.us/image/1107/Protection%20via%20Normalization_5.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1052736"/>
            <a:ext cx="497205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sqa.org.uk/e-learning/SDM04CD/images/pic006.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3789040"/>
            <a:ext cx="3888432" cy="2979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424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Unit </a:t>
            </a:r>
            <a:r>
              <a:rPr lang="en-GB" dirty="0" smtClean="0"/>
              <a:t>23 – Assessment Criteria</a:t>
            </a:r>
            <a:endParaRPr lang="en-GB" dirty="0"/>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1356" t="16490" r="19546" b="9433"/>
          <a:stretch/>
        </p:blipFill>
        <p:spPr bwMode="auto">
          <a:xfrm>
            <a:off x="899592" y="1182949"/>
            <a:ext cx="7704857" cy="534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297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2048" y="96608"/>
            <a:ext cx="8100392" cy="812112"/>
          </a:xfrm>
        </p:spPr>
        <p:txBody>
          <a:bodyPr>
            <a:noAutofit/>
          </a:bodyPr>
          <a:lstStyle/>
          <a:p>
            <a:pPr algn="ctr"/>
            <a:r>
              <a:rPr lang="en-GB" b="1" dirty="0" smtClean="0"/>
              <a:t>Unit 23 - Database Design</a:t>
            </a:r>
            <a:endParaRPr lang="en-US" b="1" dirty="0"/>
          </a:p>
        </p:txBody>
      </p:sp>
      <p:sp>
        <p:nvSpPr>
          <p:cNvPr id="3" name="Subtitle 2"/>
          <p:cNvSpPr>
            <a:spLocks noGrp="1"/>
          </p:cNvSpPr>
          <p:nvPr>
            <p:ph type="subTitle" idx="1"/>
          </p:nvPr>
        </p:nvSpPr>
        <p:spPr>
          <a:xfrm>
            <a:off x="1043608" y="6219048"/>
            <a:ext cx="7928928" cy="594328"/>
          </a:xfrm>
        </p:spPr>
        <p:txBody>
          <a:bodyPr>
            <a:normAutofit/>
          </a:bodyPr>
          <a:lstStyle/>
          <a:p>
            <a:r>
              <a:rPr lang="en-GB" sz="3200" dirty="0" smtClean="0"/>
              <a:t>L02 – Understanding Normalisation</a:t>
            </a:r>
            <a:endParaRPr lang="en-US" sz="3200" dirty="0"/>
          </a:p>
        </p:txBody>
      </p:sp>
      <p:pic>
        <p:nvPicPr>
          <p:cNvPr id="1026" name="Picture 2" descr="http://www.macdesign.net/capella/ts3130/images/u04a1-normalization-1thru3nf.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836712"/>
            <a:ext cx="7776864" cy="5514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316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altLang="ko-KR">
                <a:ea typeface="굴림" pitchFamily="50" charset="-127"/>
              </a:rPr>
              <a:t>Database Normalization</a:t>
            </a:r>
          </a:p>
        </p:txBody>
      </p:sp>
      <p:sp>
        <p:nvSpPr>
          <p:cNvPr id="7171" name="Rectangle 3"/>
          <p:cNvSpPr>
            <a:spLocks noGrp="1" noChangeArrowheads="1"/>
          </p:cNvSpPr>
          <p:nvPr>
            <p:ph type="body" idx="1"/>
          </p:nvPr>
        </p:nvSpPr>
        <p:spPr/>
        <p:txBody>
          <a:bodyPr/>
          <a:lstStyle/>
          <a:p>
            <a:pPr>
              <a:lnSpc>
                <a:spcPct val="90000"/>
              </a:lnSpc>
            </a:pPr>
            <a:r>
              <a:rPr lang="en-US" altLang="ko-KR" sz="2400" b="1">
                <a:ea typeface="굴림" pitchFamily="50" charset="-127"/>
              </a:rPr>
              <a:t>Database normalization</a:t>
            </a:r>
            <a:r>
              <a:rPr lang="en-US" altLang="ko-KR" sz="2400">
                <a:ea typeface="굴림" pitchFamily="50" charset="-127"/>
              </a:rPr>
              <a:t> is the process of removing redundant data from your tables in to improve storage efficiency, data integrity, and scalability.  </a:t>
            </a:r>
          </a:p>
          <a:p>
            <a:pPr>
              <a:lnSpc>
                <a:spcPct val="90000"/>
              </a:lnSpc>
            </a:pPr>
            <a:r>
              <a:rPr lang="en-US" altLang="ko-KR" sz="2400">
                <a:ea typeface="굴림" pitchFamily="50" charset="-127"/>
              </a:rPr>
              <a:t>In the relational model, methods exist for quantifying how efficient a database is. These classifications are called </a:t>
            </a:r>
            <a:r>
              <a:rPr lang="en-US" altLang="ko-KR" sz="2400" b="1">
                <a:ea typeface="굴림" pitchFamily="50" charset="-127"/>
              </a:rPr>
              <a:t>normal forms</a:t>
            </a:r>
            <a:r>
              <a:rPr lang="en-US" altLang="ko-KR" sz="2400">
                <a:ea typeface="굴림" pitchFamily="50" charset="-127"/>
              </a:rPr>
              <a:t> (or </a:t>
            </a:r>
            <a:r>
              <a:rPr lang="en-US" altLang="ko-KR" sz="2400" b="1">
                <a:ea typeface="굴림" pitchFamily="50" charset="-127"/>
              </a:rPr>
              <a:t>NF</a:t>
            </a:r>
            <a:r>
              <a:rPr lang="en-US" altLang="ko-KR" sz="2400">
                <a:ea typeface="굴림" pitchFamily="50" charset="-127"/>
              </a:rPr>
              <a:t>), and there are algorithms for converting a given database between them.</a:t>
            </a:r>
          </a:p>
          <a:p>
            <a:pPr>
              <a:lnSpc>
                <a:spcPct val="90000"/>
              </a:lnSpc>
            </a:pPr>
            <a:r>
              <a:rPr lang="en-US" altLang="ko-KR" sz="2400">
                <a:ea typeface="굴림" pitchFamily="50" charset="-127"/>
              </a:rPr>
              <a:t>Normalization generally involves splitting existing tables into multiple ones, which must be re-joined or linked each time a query is issued. </a:t>
            </a:r>
          </a:p>
        </p:txBody>
      </p:sp>
    </p:spTree>
    <p:extLst>
      <p:ext uri="{BB962C8B-B14F-4D97-AF65-F5344CB8AC3E}">
        <p14:creationId xmlns:p14="http://schemas.microsoft.com/office/powerpoint/2010/main" val="164159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8"/>
          <p:cNvSpPr>
            <a:spLocks noGrp="1" noChangeArrowheads="1"/>
          </p:cNvSpPr>
          <p:nvPr>
            <p:ph type="title"/>
          </p:nvPr>
        </p:nvSpPr>
        <p:spPr/>
        <p:txBody>
          <a:bodyPr>
            <a:normAutofit fontScale="90000"/>
          </a:bodyPr>
          <a:lstStyle/>
          <a:p>
            <a:r>
              <a:rPr lang="en-US" altLang="ko-KR" sz="4000">
                <a:ea typeface="굴림" pitchFamily="50" charset="-127"/>
              </a:rPr>
              <a:t>History</a:t>
            </a:r>
            <a:br>
              <a:rPr lang="en-US" altLang="ko-KR" sz="4000">
                <a:ea typeface="굴림" pitchFamily="50" charset="-127"/>
              </a:rPr>
            </a:br>
            <a:endParaRPr lang="en-US" altLang="ko-KR" sz="4000">
              <a:ea typeface="굴림" pitchFamily="50" charset="-127"/>
            </a:endParaRPr>
          </a:p>
        </p:txBody>
      </p:sp>
      <p:sp>
        <p:nvSpPr>
          <p:cNvPr id="3081" name="Rectangle 9"/>
          <p:cNvSpPr>
            <a:spLocks noGrp="1" noChangeArrowheads="1"/>
          </p:cNvSpPr>
          <p:nvPr>
            <p:ph type="body" idx="1"/>
          </p:nvPr>
        </p:nvSpPr>
        <p:spPr>
          <a:xfrm>
            <a:off x="381000" y="1447800"/>
            <a:ext cx="8229600" cy="4073525"/>
          </a:xfrm>
        </p:spPr>
        <p:txBody>
          <a:bodyPr>
            <a:noAutofit/>
          </a:bodyPr>
          <a:lstStyle/>
          <a:p>
            <a:pPr>
              <a:lnSpc>
                <a:spcPct val="90000"/>
              </a:lnSpc>
            </a:pPr>
            <a:r>
              <a:rPr lang="en-US" altLang="ko-KR" sz="2400" dirty="0">
                <a:ea typeface="굴림" pitchFamily="50" charset="-127"/>
              </a:rPr>
              <a:t>Edgar F. Codd first </a:t>
            </a:r>
            <a:r>
              <a:rPr lang="en-US" altLang="ko-KR" sz="2400" dirty="0" smtClean="0">
                <a:ea typeface="굴림" pitchFamily="50" charset="-127"/>
              </a:rPr>
              <a:t>put forward </a:t>
            </a:r>
            <a:r>
              <a:rPr lang="en-US" altLang="ko-KR" sz="2400" dirty="0">
                <a:ea typeface="굴림" pitchFamily="50" charset="-127"/>
              </a:rPr>
              <a:t>the process of </a:t>
            </a:r>
            <a:r>
              <a:rPr lang="en-US" altLang="ko-KR" sz="2400" dirty="0" smtClean="0">
                <a:ea typeface="굴림" pitchFamily="50" charset="-127"/>
              </a:rPr>
              <a:t>normalization in databases </a:t>
            </a:r>
            <a:r>
              <a:rPr lang="en-US" altLang="ko-KR" sz="2400" dirty="0">
                <a:ea typeface="굴림" pitchFamily="50" charset="-127"/>
              </a:rPr>
              <a:t>and what came to be known as the </a:t>
            </a:r>
            <a:r>
              <a:rPr lang="en-US" altLang="ko-KR" sz="2400" b="1" dirty="0">
                <a:ea typeface="굴림" pitchFamily="50" charset="-127"/>
              </a:rPr>
              <a:t>1st normal form</a:t>
            </a:r>
            <a:r>
              <a:rPr lang="en-US" altLang="ko-KR" sz="2400" dirty="0">
                <a:ea typeface="굴림" pitchFamily="50" charset="-127"/>
              </a:rPr>
              <a:t> in his paper </a:t>
            </a:r>
            <a:r>
              <a:rPr lang="en-US" altLang="ko-KR" sz="2400" i="1" dirty="0">
                <a:ea typeface="굴림" pitchFamily="50" charset="-127"/>
              </a:rPr>
              <a:t>A Relational Model of Data for Large Shared Data </a:t>
            </a:r>
            <a:r>
              <a:rPr lang="en-US" altLang="ko-KR" sz="2400" i="1" dirty="0" smtClean="0">
                <a:ea typeface="굴림" pitchFamily="50" charset="-127"/>
              </a:rPr>
              <a:t>Banks.</a:t>
            </a:r>
            <a:r>
              <a:rPr lang="en-US" altLang="ko-KR" sz="2400" dirty="0" smtClean="0">
                <a:ea typeface="굴림" pitchFamily="50" charset="-127"/>
              </a:rPr>
              <a:t> </a:t>
            </a:r>
            <a:r>
              <a:rPr lang="en-US" altLang="ko-KR" sz="2400" dirty="0">
                <a:ea typeface="굴림" pitchFamily="50" charset="-127"/>
              </a:rPr>
              <a:t>Codd stated:</a:t>
            </a:r>
          </a:p>
          <a:p>
            <a:pPr>
              <a:lnSpc>
                <a:spcPct val="90000"/>
              </a:lnSpc>
              <a:buFont typeface="Wingdings" pitchFamily="2" charset="2"/>
              <a:buNone/>
            </a:pPr>
            <a:r>
              <a:rPr lang="en-US" altLang="ko-KR" sz="2400" dirty="0">
                <a:ea typeface="굴림" pitchFamily="50" charset="-127"/>
              </a:rPr>
              <a:t>	“There is, in fact, a very simple elimination procedure which we shall call normalization. Through decomposition </a:t>
            </a:r>
            <a:r>
              <a:rPr lang="en-US" altLang="ko-KR" sz="2400" dirty="0" smtClean="0">
                <a:ea typeface="굴림" pitchFamily="50" charset="-127"/>
              </a:rPr>
              <a:t>non-simple </a:t>
            </a:r>
            <a:r>
              <a:rPr lang="en-US" altLang="ko-KR" sz="2400" dirty="0">
                <a:ea typeface="굴림" pitchFamily="50" charset="-127"/>
              </a:rPr>
              <a:t>domains are replaced by ‘</a:t>
            </a:r>
            <a:r>
              <a:rPr lang="en-US" altLang="ko-KR" sz="2400" i="1" dirty="0">
                <a:ea typeface="굴림" pitchFamily="50" charset="-127"/>
              </a:rPr>
              <a:t>domains whose elements are atomic (nondecomposable) values</a:t>
            </a:r>
            <a:r>
              <a:rPr lang="en-US" altLang="ko-KR" sz="2400" i="1" dirty="0" smtClean="0">
                <a:ea typeface="굴림" pitchFamily="50" charset="-127"/>
              </a:rPr>
              <a:t>.’”</a:t>
            </a:r>
          </a:p>
          <a:p>
            <a:pPr marL="0" indent="0">
              <a:lnSpc>
                <a:spcPct val="90000"/>
              </a:lnSpc>
              <a:buNone/>
            </a:pPr>
            <a:r>
              <a:rPr lang="en-US" altLang="ko-KR" sz="2400" dirty="0">
                <a:ea typeface="굴림" pitchFamily="50" charset="-127"/>
              </a:rPr>
              <a:t>Edgar F. Codd originally established three normal forms: 1NF, 2NF and </a:t>
            </a:r>
            <a:r>
              <a:rPr lang="en-US" altLang="ko-KR" sz="2400" dirty="0" smtClean="0">
                <a:ea typeface="굴림" pitchFamily="50" charset="-127"/>
              </a:rPr>
              <a:t>3NF though there </a:t>
            </a:r>
            <a:r>
              <a:rPr lang="en-US" altLang="ko-KR" sz="2400" dirty="0">
                <a:ea typeface="굴림" pitchFamily="50" charset="-127"/>
              </a:rPr>
              <a:t>are now others that are generally accepted, but 3NF is widely considered to be sufficient for most applications</a:t>
            </a:r>
            <a:r>
              <a:rPr lang="en-US" altLang="ko-KR" sz="2400" dirty="0" smtClean="0">
                <a:ea typeface="굴림" pitchFamily="50" charset="-127"/>
              </a:rPr>
              <a:t>.</a:t>
            </a:r>
            <a:endParaRPr lang="en-US" altLang="ko-KR" sz="2400" dirty="0">
              <a:ea typeface="굴림" pitchFamily="50" charset="-127"/>
            </a:endParaRPr>
          </a:p>
        </p:txBody>
      </p:sp>
      <p:pic>
        <p:nvPicPr>
          <p:cNvPr id="3079" name="Picture 7" descr="MCj02510600000[1]"/>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a:xfrm>
            <a:off x="6477000" y="0"/>
            <a:ext cx="2136775" cy="1562100"/>
          </a:xfrm>
        </p:spPr>
      </p:pic>
    </p:spTree>
    <p:extLst>
      <p:ext uri="{BB962C8B-B14F-4D97-AF65-F5344CB8AC3E}">
        <p14:creationId xmlns:p14="http://schemas.microsoft.com/office/powerpoint/2010/main" val="3216280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5" name="Rectangle 39"/>
          <p:cNvSpPr>
            <a:spLocks noGrp="1" noChangeArrowheads="1"/>
          </p:cNvSpPr>
          <p:nvPr>
            <p:ph type="title"/>
          </p:nvPr>
        </p:nvSpPr>
        <p:spPr>
          <a:xfrm>
            <a:off x="457200" y="277813"/>
            <a:ext cx="8229600" cy="865187"/>
          </a:xfrm>
        </p:spPr>
        <p:txBody>
          <a:bodyPr/>
          <a:lstStyle/>
          <a:p>
            <a:r>
              <a:rPr lang="en-US" altLang="ko-KR">
                <a:ea typeface="굴림" pitchFamily="50" charset="-127"/>
              </a:rPr>
              <a:t>Table 1</a:t>
            </a:r>
          </a:p>
        </p:txBody>
      </p:sp>
      <p:graphicFrame>
        <p:nvGraphicFramePr>
          <p:cNvPr id="19550" name="Group 94"/>
          <p:cNvGraphicFramePr>
            <a:graphicFrameLocks noGrp="1"/>
          </p:cNvGraphicFramePr>
          <p:nvPr>
            <p:ph sz="half" idx="2"/>
            <p:extLst>
              <p:ext uri="{D42A27DB-BD31-4B8C-83A1-F6EECF244321}">
                <p14:modId xmlns:p14="http://schemas.microsoft.com/office/powerpoint/2010/main" val="380653414"/>
              </p:ext>
            </p:extLst>
          </p:nvPr>
        </p:nvGraphicFramePr>
        <p:xfrm>
          <a:off x="251520" y="1268761"/>
          <a:ext cx="8712967" cy="2084088"/>
        </p:xfrm>
        <a:graphic>
          <a:graphicData uri="http://schemas.openxmlformats.org/drawingml/2006/table">
            <a:tbl>
              <a:tblPr/>
              <a:tblGrid>
                <a:gridCol w="1413694"/>
                <a:gridCol w="1322610"/>
                <a:gridCol w="1109350"/>
                <a:gridCol w="1413694"/>
                <a:gridCol w="1255862"/>
                <a:gridCol w="865526"/>
                <a:gridCol w="1332231"/>
              </a:tblGrid>
              <a:tr h="5752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Title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Author1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Author2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Subject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Pages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Publisher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89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Bless Us and Save Us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Stephen Rafferty</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Peter Griffin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Family Life, Community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906">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Lambeg Echoes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Stephen Rafferty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Peter Griffin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Community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a:xfrm>
            <a:off x="251520" y="3573016"/>
            <a:ext cx="8712968" cy="648072"/>
          </a:xfrm>
          <a:prstGeom prst="rect">
            <a:avLst/>
          </a:prstGeom>
        </p:spPr>
        <p:txBody>
          <a:bodyPr vert="horz" anchor="ctr">
            <a:normAutofit fontScale="97500" lnSpcReduction="1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altLang="ko-KR" dirty="0" smtClean="0">
                <a:ea typeface="굴림" pitchFamily="50" charset="-127"/>
              </a:rPr>
              <a:t>Table 1 problems</a:t>
            </a:r>
            <a:endParaRPr lang="en-GB" altLang="ko-KR" dirty="0">
              <a:ea typeface="굴림" pitchFamily="50" charset="-127"/>
            </a:endParaRPr>
          </a:p>
        </p:txBody>
      </p:sp>
      <p:sp>
        <p:nvSpPr>
          <p:cNvPr id="5" name="Rectangle 3"/>
          <p:cNvSpPr>
            <a:spLocks noGrp="1" noChangeArrowheads="1"/>
          </p:cNvSpPr>
          <p:nvPr>
            <p:ph type="body" idx="1"/>
          </p:nvPr>
        </p:nvSpPr>
        <p:spPr>
          <a:xfrm>
            <a:off x="251520" y="4221088"/>
            <a:ext cx="8712968" cy="2016224"/>
          </a:xfrm>
        </p:spPr>
        <p:txBody>
          <a:bodyPr>
            <a:noAutofit/>
          </a:bodyPr>
          <a:lstStyle/>
          <a:p>
            <a:r>
              <a:rPr lang="en-US" altLang="ko-KR" sz="2800" dirty="0" smtClean="0">
                <a:ea typeface="굴림" pitchFamily="50" charset="-127"/>
              </a:rPr>
              <a:t>This </a:t>
            </a:r>
            <a:r>
              <a:rPr lang="en-US" altLang="ko-KR" sz="2800" dirty="0">
                <a:ea typeface="굴림" pitchFamily="50" charset="-127"/>
              </a:rPr>
              <a:t>table is not very efficient with </a:t>
            </a:r>
            <a:r>
              <a:rPr lang="en-US" altLang="ko-KR" sz="2800" dirty="0" smtClean="0">
                <a:ea typeface="굴림" pitchFamily="50" charset="-127"/>
              </a:rPr>
              <a:t>the storage</a:t>
            </a:r>
            <a:r>
              <a:rPr lang="en-US" altLang="ko-KR" sz="2800" dirty="0">
                <a:ea typeface="굴림" pitchFamily="50" charset="-127"/>
              </a:rPr>
              <a:t> </a:t>
            </a:r>
            <a:r>
              <a:rPr lang="en-US" altLang="ko-KR" sz="2800" dirty="0" smtClean="0">
                <a:ea typeface="굴림" pitchFamily="50" charset="-127"/>
              </a:rPr>
              <a:t>of information or for searching for results</a:t>
            </a:r>
          </a:p>
          <a:p>
            <a:r>
              <a:rPr lang="en-US" altLang="ko-KR" sz="2800" dirty="0" smtClean="0">
                <a:ea typeface="굴림" pitchFamily="50" charset="-127"/>
              </a:rPr>
              <a:t>This </a:t>
            </a:r>
            <a:r>
              <a:rPr lang="en-US" altLang="ko-KR" sz="2800" dirty="0">
                <a:ea typeface="굴림" pitchFamily="50" charset="-127"/>
              </a:rPr>
              <a:t>design does not protect data integrity. </a:t>
            </a:r>
          </a:p>
          <a:p>
            <a:r>
              <a:rPr lang="en-US" altLang="ko-KR" sz="2800" dirty="0">
                <a:ea typeface="굴림" pitchFamily="50" charset="-127"/>
              </a:rPr>
              <a:t>Third, this table does not scale </a:t>
            </a:r>
            <a:r>
              <a:rPr lang="en-US" altLang="ko-KR" sz="2800" dirty="0" smtClean="0">
                <a:ea typeface="굴림" pitchFamily="50" charset="-127"/>
              </a:rPr>
              <a:t>well when more records are added.</a:t>
            </a:r>
            <a:endParaRPr lang="en-US" altLang="ko-KR" sz="2800" dirty="0">
              <a:ea typeface="굴림" pitchFamily="50" charset="-127"/>
            </a:endParaRPr>
          </a:p>
        </p:txBody>
      </p:sp>
    </p:spTree>
    <p:extLst>
      <p:ext uri="{BB962C8B-B14F-4D97-AF65-F5344CB8AC3E}">
        <p14:creationId xmlns:p14="http://schemas.microsoft.com/office/powerpoint/2010/main" val="3373528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altLang="ko-KR">
                <a:ea typeface="굴림" pitchFamily="50" charset="-127"/>
              </a:rPr>
              <a:t>First Normal Form</a:t>
            </a:r>
          </a:p>
        </p:txBody>
      </p:sp>
      <p:sp>
        <p:nvSpPr>
          <p:cNvPr id="11267" name="Rectangle 3"/>
          <p:cNvSpPr>
            <a:spLocks noGrp="1" noChangeArrowheads="1"/>
          </p:cNvSpPr>
          <p:nvPr>
            <p:ph type="body" idx="1"/>
          </p:nvPr>
        </p:nvSpPr>
        <p:spPr/>
        <p:txBody>
          <a:bodyPr/>
          <a:lstStyle/>
          <a:p>
            <a:pPr>
              <a:lnSpc>
                <a:spcPct val="90000"/>
              </a:lnSpc>
            </a:pPr>
            <a:r>
              <a:rPr lang="en-US" altLang="ko-KR" dirty="0" smtClean="0">
                <a:ea typeface="굴림" pitchFamily="50" charset="-127"/>
              </a:rPr>
              <a:t>In our Table 1, we have two violations of First Normal Form: </a:t>
            </a:r>
          </a:p>
          <a:p>
            <a:pPr>
              <a:lnSpc>
                <a:spcPct val="90000"/>
              </a:lnSpc>
            </a:pPr>
            <a:r>
              <a:rPr lang="en-US" altLang="ko-KR" dirty="0" smtClean="0">
                <a:ea typeface="굴림" pitchFamily="50" charset="-127"/>
              </a:rPr>
              <a:t>First, we have more than one author field, </a:t>
            </a:r>
          </a:p>
          <a:p>
            <a:pPr>
              <a:lnSpc>
                <a:spcPct val="90000"/>
              </a:lnSpc>
            </a:pPr>
            <a:r>
              <a:rPr lang="en-US" altLang="ko-KR" dirty="0" smtClean="0">
                <a:ea typeface="굴림" pitchFamily="50" charset="-127"/>
              </a:rPr>
              <a:t>Second, our subject field contains more than one piece of information. With more than one value in a single field, it would be very difficult to search for all books on a given subject. </a:t>
            </a:r>
            <a:endParaRPr lang="en-US" altLang="ko-KR" dirty="0">
              <a:ea typeface="굴림" pitchFamily="50" charset="-127"/>
            </a:endParaRPr>
          </a:p>
        </p:txBody>
      </p:sp>
    </p:spTree>
    <p:extLst>
      <p:ext uri="{BB962C8B-B14F-4D97-AF65-F5344CB8AC3E}">
        <p14:creationId xmlns:p14="http://schemas.microsoft.com/office/powerpoint/2010/main" val="3897274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79512" y="311862"/>
            <a:ext cx="8707668" cy="796908"/>
          </a:xfrm>
        </p:spPr>
        <p:txBody>
          <a:bodyPr/>
          <a:lstStyle/>
          <a:p>
            <a:r>
              <a:rPr lang="en-US" altLang="ko-KR" sz="3000" dirty="0">
                <a:ea typeface="굴림" pitchFamily="50" charset="-127"/>
              </a:rPr>
              <a:t>First Normal Table</a:t>
            </a:r>
          </a:p>
        </p:txBody>
      </p:sp>
      <p:sp>
        <p:nvSpPr>
          <p:cNvPr id="12291" name="Rectangle 3"/>
          <p:cNvSpPr>
            <a:spLocks noGrp="1" noChangeArrowheads="1"/>
          </p:cNvSpPr>
          <p:nvPr>
            <p:ph type="body" sz="half" idx="1"/>
          </p:nvPr>
        </p:nvSpPr>
        <p:spPr>
          <a:xfrm>
            <a:off x="251520" y="1036762"/>
            <a:ext cx="4305944" cy="583474"/>
          </a:xfrm>
        </p:spPr>
        <p:txBody>
          <a:bodyPr/>
          <a:lstStyle/>
          <a:p>
            <a:r>
              <a:rPr lang="en-US" altLang="ko-KR" sz="2800" dirty="0">
                <a:ea typeface="굴림" pitchFamily="50" charset="-127"/>
              </a:rPr>
              <a:t>Table 2		</a:t>
            </a:r>
          </a:p>
        </p:txBody>
      </p:sp>
      <p:graphicFrame>
        <p:nvGraphicFramePr>
          <p:cNvPr id="12503" name="Group 215"/>
          <p:cNvGraphicFramePr>
            <a:graphicFrameLocks noGrp="1"/>
          </p:cNvGraphicFramePr>
          <p:nvPr>
            <p:ph sz="half" idx="2"/>
            <p:extLst>
              <p:ext uri="{D42A27DB-BD31-4B8C-83A1-F6EECF244321}">
                <p14:modId xmlns:p14="http://schemas.microsoft.com/office/powerpoint/2010/main" val="1940068951"/>
              </p:ext>
            </p:extLst>
          </p:nvPr>
        </p:nvGraphicFramePr>
        <p:xfrm>
          <a:off x="229617" y="1684834"/>
          <a:ext cx="8662863" cy="2176214"/>
        </p:xfrm>
        <a:graphic>
          <a:graphicData uri="http://schemas.openxmlformats.org/drawingml/2006/table">
            <a:tbl>
              <a:tblPr/>
              <a:tblGrid>
                <a:gridCol w="1739900"/>
                <a:gridCol w="1666379"/>
                <a:gridCol w="1368152"/>
                <a:gridCol w="1296144"/>
                <a:gridCol w="864096"/>
                <a:gridCol w="1728192"/>
              </a:tblGrid>
              <a:tr h="3600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Title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Author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Subject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Pages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Publisher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Bless Us and Save 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Stephen Rafferty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Community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684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Bless Us and Save 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Peter Griffin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Family Life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Lambeg Echoes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Stephen Rafferty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Family Life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Lambeg Echoes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Peter Griffin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Community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3"/>
          <p:cNvSpPr txBox="1">
            <a:spLocks noChangeArrowheads="1"/>
          </p:cNvSpPr>
          <p:nvPr/>
        </p:nvSpPr>
        <p:spPr>
          <a:xfrm>
            <a:off x="179512" y="3998168"/>
            <a:ext cx="8712968" cy="2815208"/>
          </a:xfrm>
          <a:prstGeom prst="rect">
            <a:avLst/>
          </a:prstGeom>
        </p:spPr>
        <p:txBody>
          <a:bodyPr vert="horz">
            <a:norm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altLang="ko-KR" dirty="0" smtClean="0">
                <a:ea typeface="굴림" pitchFamily="50" charset="-127"/>
              </a:rPr>
              <a:t>We now have two rows for a single book. Additionally, we would be violating the Second Normal Form…</a:t>
            </a:r>
          </a:p>
          <a:p>
            <a:r>
              <a:rPr lang="en-US" altLang="ko-KR" dirty="0" smtClean="0">
                <a:ea typeface="굴림" pitchFamily="50" charset="-127"/>
              </a:rPr>
              <a:t>A better solution to our problem would be to separate the data into separate tables- an Author table and a Subject table to store our information, removing that information from the Book table.</a:t>
            </a:r>
            <a:endParaRPr lang="en-US" altLang="ko-KR" dirty="0">
              <a:ea typeface="굴림" pitchFamily="50" charset="-127"/>
            </a:endParaRPr>
          </a:p>
        </p:txBody>
      </p:sp>
    </p:spTree>
    <p:extLst>
      <p:ext uri="{BB962C8B-B14F-4D97-AF65-F5344CB8AC3E}">
        <p14:creationId xmlns:p14="http://schemas.microsoft.com/office/powerpoint/2010/main" val="561615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81" name="Group 129"/>
          <p:cNvGraphicFramePr>
            <a:graphicFrameLocks noGrp="1"/>
          </p:cNvGraphicFramePr>
          <p:nvPr>
            <p:ph sz="half" idx="4294967295"/>
            <p:extLst>
              <p:ext uri="{D42A27DB-BD31-4B8C-83A1-F6EECF244321}">
                <p14:modId xmlns:p14="http://schemas.microsoft.com/office/powerpoint/2010/main" val="1193510474"/>
              </p:ext>
            </p:extLst>
          </p:nvPr>
        </p:nvGraphicFramePr>
        <p:xfrm>
          <a:off x="395536" y="1030248"/>
          <a:ext cx="3657600" cy="1030600"/>
        </p:xfrm>
        <a:graphic>
          <a:graphicData uri="http://schemas.openxmlformats.org/drawingml/2006/table">
            <a:tbl>
              <a:tblPr/>
              <a:tblGrid>
                <a:gridCol w="1600200"/>
                <a:gridCol w="2057400"/>
              </a:tblGrid>
              <a:tr h="3600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err="1" smtClean="0">
                          <a:ln>
                            <a:noFill/>
                          </a:ln>
                          <a:solidFill>
                            <a:schemeClr val="tx1"/>
                          </a:solidFill>
                          <a:effectLst>
                            <a:outerShdw blurRad="38100" dist="38100" dir="2700000" algn="tl">
                              <a:srgbClr val="010199"/>
                            </a:outerShdw>
                          </a:effectLst>
                          <a:latin typeface="Arial" charset="0"/>
                          <a:ea typeface="굴림" pitchFamily="50" charset="-127"/>
                        </a:rPr>
                        <a:t>Subject_ID</a:t>
                      </a:r>
                      <a:endPar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Subject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288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Community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9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Family Life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3686" name="Group 134"/>
          <p:cNvGraphicFramePr>
            <a:graphicFrameLocks noGrp="1"/>
          </p:cNvGraphicFramePr>
          <p:nvPr>
            <p:ph sz="quarter" idx="4294967295"/>
            <p:extLst>
              <p:ext uri="{D42A27DB-BD31-4B8C-83A1-F6EECF244321}">
                <p14:modId xmlns:p14="http://schemas.microsoft.com/office/powerpoint/2010/main" val="2241774069"/>
              </p:ext>
            </p:extLst>
          </p:nvPr>
        </p:nvGraphicFramePr>
        <p:xfrm>
          <a:off x="4792663" y="933480"/>
          <a:ext cx="3890962" cy="1199376"/>
        </p:xfrm>
        <a:graphic>
          <a:graphicData uri="http://schemas.openxmlformats.org/drawingml/2006/table">
            <a:tbl>
              <a:tblPr/>
              <a:tblGrid>
                <a:gridCol w="1296987"/>
                <a:gridCol w="1296988"/>
                <a:gridCol w="1296987"/>
              </a:tblGrid>
              <a:tr h="4603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err="1" smtClean="0">
                          <a:ln>
                            <a:noFill/>
                          </a:ln>
                          <a:solidFill>
                            <a:schemeClr val="tx1"/>
                          </a:solidFill>
                          <a:effectLst>
                            <a:outerShdw blurRad="38100" dist="38100" dir="2700000" algn="tl">
                              <a:srgbClr val="010199"/>
                            </a:outerShdw>
                          </a:effectLst>
                          <a:latin typeface="Arial" charset="0"/>
                          <a:ea typeface="굴림" pitchFamily="50" charset="-127"/>
                        </a:rPr>
                        <a:t>Author_ID</a:t>
                      </a:r>
                      <a:endPar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Last 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First 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721">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Rafferty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Stephen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032">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Griffin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Peter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3682" name="Group 130"/>
          <p:cNvGraphicFramePr>
            <a:graphicFrameLocks noGrp="1"/>
          </p:cNvGraphicFramePr>
          <p:nvPr>
            <p:ph sz="quarter" idx="4294967295"/>
            <p:extLst>
              <p:ext uri="{D42A27DB-BD31-4B8C-83A1-F6EECF244321}">
                <p14:modId xmlns:p14="http://schemas.microsoft.com/office/powerpoint/2010/main" val="3619983143"/>
              </p:ext>
            </p:extLst>
          </p:nvPr>
        </p:nvGraphicFramePr>
        <p:xfrm>
          <a:off x="407640" y="2780928"/>
          <a:ext cx="6324600" cy="1140342"/>
        </p:xfrm>
        <a:graphic>
          <a:graphicData uri="http://schemas.openxmlformats.org/drawingml/2006/table">
            <a:tbl>
              <a:tblPr/>
              <a:tblGrid>
                <a:gridCol w="1314450"/>
                <a:gridCol w="2141934"/>
                <a:gridCol w="963216"/>
                <a:gridCol w="1905000"/>
              </a:tblGrid>
              <a:tr h="4265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ISBN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Title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Pages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600" b="1"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Publisher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031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smtClean="0">
                          <a:ln>
                            <a:noFill/>
                          </a:ln>
                          <a:solidFill>
                            <a:schemeClr val="tx1"/>
                          </a:solidFill>
                          <a:effectLst>
                            <a:outerShdw blurRad="38100" dist="38100" dir="2700000" algn="tl">
                              <a:srgbClr val="010199"/>
                            </a:outerShdw>
                          </a:effectLst>
                          <a:latin typeface="Arial" charset="0"/>
                          <a:ea typeface="굴림" pitchFamily="50" charset="-127"/>
                        </a:rPr>
                        <a:t>0072958863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Lambeg Echoes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420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349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0471694665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Bless Us and Save 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240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altLang="ko-KR" sz="1500" b="0" i="0" u="none" strike="noStrike" cap="none" normalizeH="0" baseline="0" dirty="0" smtClean="0">
                          <a:ln>
                            <a:noFill/>
                          </a:ln>
                          <a:solidFill>
                            <a:schemeClr val="tx1"/>
                          </a:solidFill>
                          <a:effectLst>
                            <a:outerShdw blurRad="38100" dist="38100" dir="2700000" algn="tl">
                              <a:srgbClr val="010199"/>
                            </a:outerShdw>
                          </a:effectLst>
                          <a:latin typeface="Arial" charset="0"/>
                          <a:ea typeface="굴림" pitchFamily="50" charset="-127"/>
                        </a:rPr>
                        <a:t>Publish America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676" name="Text Box 124"/>
          <p:cNvSpPr txBox="1">
            <a:spLocks noChangeArrowheads="1"/>
          </p:cNvSpPr>
          <p:nvPr/>
        </p:nvSpPr>
        <p:spPr bwMode="auto">
          <a:xfrm>
            <a:off x="471736" y="564084"/>
            <a:ext cx="17732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a:latin typeface="굴림" pitchFamily="50" charset="-127"/>
              </a:rPr>
              <a:t>Subject Table</a:t>
            </a:r>
          </a:p>
        </p:txBody>
      </p:sp>
      <p:sp>
        <p:nvSpPr>
          <p:cNvPr id="23677" name="Text Box 125"/>
          <p:cNvSpPr txBox="1">
            <a:spLocks noChangeArrowheads="1"/>
          </p:cNvSpPr>
          <p:nvPr/>
        </p:nvSpPr>
        <p:spPr bwMode="auto">
          <a:xfrm>
            <a:off x="5105400" y="476672"/>
            <a:ext cx="1657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dirty="0">
                <a:latin typeface="굴림" pitchFamily="50" charset="-127"/>
              </a:rPr>
              <a:t>Author Table</a:t>
            </a:r>
          </a:p>
        </p:txBody>
      </p:sp>
      <p:sp>
        <p:nvSpPr>
          <p:cNvPr id="23678" name="Text Box 126"/>
          <p:cNvSpPr txBox="1">
            <a:spLocks noChangeArrowheads="1"/>
          </p:cNvSpPr>
          <p:nvPr/>
        </p:nvSpPr>
        <p:spPr bwMode="auto">
          <a:xfrm>
            <a:off x="788640" y="2276872"/>
            <a:ext cx="1495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kumimoji="1" lang="en-US" altLang="ko-KR" sz="2000" b="1" dirty="0">
                <a:latin typeface="굴림" pitchFamily="50" charset="-127"/>
              </a:rPr>
              <a:t>Book Table</a:t>
            </a:r>
          </a:p>
        </p:txBody>
      </p:sp>
      <p:sp>
        <p:nvSpPr>
          <p:cNvPr id="8" name="Rectangle 3"/>
          <p:cNvSpPr txBox="1">
            <a:spLocks noChangeArrowheads="1"/>
          </p:cNvSpPr>
          <p:nvPr/>
        </p:nvSpPr>
        <p:spPr>
          <a:xfrm>
            <a:off x="323528" y="4117107"/>
            <a:ext cx="8568952" cy="1616149"/>
          </a:xfrm>
          <a:prstGeom prst="rect">
            <a:avLst/>
          </a:prstGeom>
        </p:spPr>
        <p:txBody>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nSpc>
                <a:spcPct val="90000"/>
              </a:lnSpc>
              <a:buNone/>
            </a:pPr>
            <a:r>
              <a:rPr lang="en-US" altLang="ko-KR" dirty="0" smtClean="0">
                <a:ea typeface="굴림" pitchFamily="50" charset="-127"/>
              </a:rPr>
              <a:t>Each table has a primary key to joining tables together when making queries. A primary key value must be unique within the table (no two books can have the same ISBN number), and a primary key is also an index, which speeds up data retrieval based on the primary key.</a:t>
            </a:r>
          </a:p>
        </p:txBody>
      </p:sp>
    </p:spTree>
    <p:extLst>
      <p:ext uri="{BB962C8B-B14F-4D97-AF65-F5344CB8AC3E}">
        <p14:creationId xmlns:p14="http://schemas.microsoft.com/office/powerpoint/2010/main" val="15147781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eWest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BrookeWeston</Template>
  <TotalTime>3500</TotalTime>
  <Words>811</Words>
  <Application>Microsoft Office PowerPoint</Application>
  <PresentationFormat>On-screen Show (4:3)</PresentationFormat>
  <Paragraphs>161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BrookeWeston</vt:lpstr>
      <vt:lpstr>Unit 23 - Database Design</vt:lpstr>
      <vt:lpstr>Unit 23 – Assessment Criteria</vt:lpstr>
      <vt:lpstr>Unit 23 - Database Design</vt:lpstr>
      <vt:lpstr>Database Normalization</vt:lpstr>
      <vt:lpstr>History </vt:lpstr>
      <vt:lpstr>Table 1</vt:lpstr>
      <vt:lpstr>First Normal Form</vt:lpstr>
      <vt:lpstr>First Normal Table</vt:lpstr>
      <vt:lpstr>PowerPoint Presentation</vt:lpstr>
      <vt:lpstr>Relationships</vt:lpstr>
      <vt:lpstr>Second Normal Form</vt:lpstr>
      <vt:lpstr>2NF</vt:lpstr>
      <vt:lpstr>Third Normal Form</vt:lpstr>
      <vt:lpstr>3NF Examples</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Databases</dc:title>
  <dc:subject>ICT</dc:subject>
  <dc:creator>KPA</dc:creator>
  <cp:lastModifiedBy>Stephen Rafferty</cp:lastModifiedBy>
  <cp:revision>72</cp:revision>
  <cp:lastPrinted>2013-11-06T11:09:09Z</cp:lastPrinted>
  <dcterms:created xsi:type="dcterms:W3CDTF">2008-08-20T08:55:34Z</dcterms:created>
  <dcterms:modified xsi:type="dcterms:W3CDTF">2013-12-14T14:27:47Z</dcterms:modified>
  <cp:category>Unit 06</cp:category>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Brooke Weston Academy</vt:lpwstr>
  </property>
</Properties>
</file>